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5" r:id="rId1"/>
  </p:sldMasterIdLst>
  <p:notesMasterIdLst>
    <p:notesMasterId r:id="rId44"/>
  </p:notesMasterIdLst>
  <p:handoutMasterIdLst>
    <p:handoutMasterId r:id="rId45"/>
  </p:handoutMasterIdLst>
  <p:sldIdLst>
    <p:sldId id="309" r:id="rId2"/>
    <p:sldId id="257" r:id="rId3"/>
    <p:sldId id="349" r:id="rId4"/>
    <p:sldId id="259" r:id="rId5"/>
    <p:sldId id="352" r:id="rId6"/>
    <p:sldId id="382" r:id="rId7"/>
    <p:sldId id="522" r:id="rId8"/>
    <p:sldId id="470" r:id="rId9"/>
    <p:sldId id="471" r:id="rId10"/>
    <p:sldId id="472" r:id="rId11"/>
    <p:sldId id="473" r:id="rId12"/>
    <p:sldId id="477" r:id="rId13"/>
    <p:sldId id="474" r:id="rId14"/>
    <p:sldId id="475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524" r:id="rId23"/>
    <p:sldId id="525" r:id="rId24"/>
    <p:sldId id="523" r:id="rId25"/>
    <p:sldId id="486" r:id="rId26"/>
    <p:sldId id="487" r:id="rId27"/>
    <p:sldId id="488" r:id="rId28"/>
    <p:sldId id="489" r:id="rId29"/>
    <p:sldId id="310" r:id="rId30"/>
    <p:sldId id="264" r:id="rId31"/>
    <p:sldId id="397" r:id="rId32"/>
    <p:sldId id="490" r:id="rId33"/>
    <p:sldId id="491" r:id="rId34"/>
    <p:sldId id="492" r:id="rId35"/>
    <p:sldId id="311" r:id="rId36"/>
    <p:sldId id="517" r:id="rId37"/>
    <p:sldId id="518" r:id="rId38"/>
    <p:sldId id="519" r:id="rId39"/>
    <p:sldId id="520" r:id="rId40"/>
    <p:sldId id="529" r:id="rId41"/>
    <p:sldId id="530" r:id="rId42"/>
    <p:sldId id="342" r:id="rId43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B81"/>
    <a:srgbClr val="998CC2"/>
    <a:srgbClr val="C0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4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1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27079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2097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085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506738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66848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2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44179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4211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73361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52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23028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7283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87529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31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054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228209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064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14068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8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site"/>
          <p:cNvPicPr>
            <a:picLocks noChangeAspect="1" noChangeArrowheads="1"/>
          </p:cNvPicPr>
          <p:nvPr userDrawn="1"/>
        </p:nvPicPr>
        <p:blipFill>
          <a:blip r:embed="rId2" cstate="print"/>
          <a:srcRect b="49138"/>
          <a:stretch>
            <a:fillRect/>
          </a:stretch>
        </p:blipFill>
        <p:spPr bwMode="auto">
          <a:xfrm>
            <a:off x="6134100" y="174625"/>
            <a:ext cx="28130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1752600" y="4572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dirty="0">
                <a:latin typeface="Verdana" pitchFamily="34" charset="0"/>
              </a:rPr>
              <a:t>Teachers Discovering Computers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3276600" y="91440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>
                <a:latin typeface="Verdana" pitchFamily="34" charset="0"/>
              </a:rPr>
              <a:t>Integrating Technology and</a:t>
            </a:r>
            <a:br>
              <a:rPr lang="en-US" b="1" dirty="0">
                <a:latin typeface="Verdana" pitchFamily="34" charset="0"/>
              </a:rPr>
            </a:br>
            <a:r>
              <a:rPr lang="en-US" b="1" dirty="0">
                <a:latin typeface="Verdana" pitchFamily="34" charset="0"/>
              </a:rPr>
              <a:t>Digital Media in the </a:t>
            </a:r>
            <a:r>
              <a:rPr lang="en-US" b="1" dirty="0" smtClean="0">
                <a:latin typeface="Verdana" pitchFamily="34" charset="0"/>
              </a:rPr>
              <a:t>Classroom</a:t>
            </a:r>
            <a:endParaRPr lang="en-US" b="1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Sunday, August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FF3A74-5863-4D69-B047-AB735CB2F0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Sunday, August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24C535-73A3-4606-B43A-383483F819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Sunday, August 24,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2A1A07-0237-4F4B-A2BC-0B046E7091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Sunday, August 24,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A197D5-7ACD-46B1-A200-151F9403F6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Sunday, August 24,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35799F-594F-4CE0-AB77-50539BD7A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Sunday, August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093032-C9A2-4AEF-A3A3-ACFC63FE49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Sunday, August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95CAF3-7B3E-4C63-A273-838DE00485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bion.com/netiquette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848600" cy="898525"/>
          </a:xfrm>
        </p:spPr>
        <p:txBody>
          <a:bodyPr/>
          <a:lstStyle/>
          <a:p>
            <a:pPr eaLnBrk="1" hangingPunct="1"/>
            <a:r>
              <a:rPr lang="en-US" b="0" dirty="0" smtClean="0"/>
              <a:t>Chapter 2</a:t>
            </a:r>
          </a:p>
        </p:txBody>
      </p:sp>
      <p:sp>
        <p:nvSpPr>
          <p:cNvPr id="3075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Communications, Networks, </a:t>
            </a:r>
            <a:r>
              <a:rPr lang="en-US" smtClean="0"/>
              <a:t>the Internet</a:t>
            </a:r>
            <a:endParaRPr lang="en-US" dirty="0" smtClean="0"/>
          </a:p>
        </p:txBody>
      </p:sp>
      <p:pic>
        <p:nvPicPr>
          <p:cNvPr id="3076" name="Picture 1029" descr="scsite"/>
          <p:cNvPicPr>
            <a:picLocks noChangeAspect="1" noChangeArrowheads="1"/>
          </p:cNvPicPr>
          <p:nvPr/>
        </p:nvPicPr>
        <p:blipFill>
          <a:blip r:embed="rId3" cstate="print"/>
          <a:srcRect b="49138"/>
          <a:stretch>
            <a:fillRect/>
          </a:stretch>
        </p:blipFill>
        <p:spPr bwMode="auto">
          <a:xfrm>
            <a:off x="6134100" y="174625"/>
            <a:ext cx="28130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30"/>
          <p:cNvSpPr txBox="1">
            <a:spLocks noChangeArrowheads="1"/>
          </p:cNvSpPr>
          <p:nvPr/>
        </p:nvSpPr>
        <p:spPr bwMode="auto">
          <a:xfrm>
            <a:off x="1752600" y="4572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latin typeface="Verdana" pitchFamily="34" charset="0"/>
              </a:rPr>
              <a:t>Teachers Discovering Computers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Networking Media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733800" cy="462560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Coaxial Cable (coax)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coaxial cable consists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Blocks electromagnetic interference better then twisted pair.</a:t>
            </a:r>
            <a:endParaRPr lang="en-US" dirty="0"/>
          </a:p>
        </p:txBody>
      </p:sp>
      <p:pic>
        <p:nvPicPr>
          <p:cNvPr id="2050" name="Picture 2" descr="http://www.phy.davidson.edu/stuhome/phstewart/IL/speed/coaxl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981200"/>
            <a:ext cx="461987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36576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67600" y="41910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0" y="4495800"/>
            <a:ext cx="1524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4876800"/>
            <a:ext cx="2362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Networking Media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733800" cy="462560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Fiber Optic Cable</a:t>
            </a: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contains multiple— sometimes several hundred— clear glass or plastic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fiber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strands, each about the thickness of a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human hair</a:t>
            </a:r>
          </a:p>
          <a:p>
            <a:pPr lvl="1"/>
            <a:r>
              <a:rPr lang="en-US" sz="2200" dirty="0"/>
              <a:t>cable transfers data represented by light pulses at speeds of billions of bits per second.</a:t>
            </a:r>
          </a:p>
        </p:txBody>
      </p:sp>
      <p:pic>
        <p:nvPicPr>
          <p:cNvPr id="3074" name="Picture 2" descr="http://i01.i.aliimg.com/photo/v0/12174295/Fiber_Optic_Cable_Pakis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28825"/>
            <a:ext cx="505326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4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Adapters and Modems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51816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network adapter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used to connect a computer to a network (such as a home or business network).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modem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used to connect a computer to a network over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wired media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1.bp.blogspot.com/-iYXMbMU__Uk/Tfjvw3smnqI/AAAAAAAAAPo/uSpY5cOk7Z4/s1600/Laptop-ethern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5000" r="27500" b="8333"/>
          <a:stretch/>
        </p:blipFill>
        <p:spPr bwMode="auto">
          <a:xfrm>
            <a:off x="6172200" y="1905000"/>
            <a:ext cx="2682240" cy="20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mplehelp.net/images/cable_modems/scientificatlanta_dpc21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012501"/>
            <a:ext cx="2714625" cy="261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Networking </a:t>
            </a: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networks usually use radio signals to send data through the airwaves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 radio signal applications include</a:t>
            </a:r>
          </a:p>
          <a:p>
            <a:pPr lvl="1"/>
            <a:r>
              <a:rPr lang="en-US" dirty="0" smtClean="0"/>
              <a:t>Mobile phone</a:t>
            </a:r>
          </a:p>
          <a:p>
            <a:pPr lvl="1"/>
            <a:r>
              <a:rPr lang="en-US" dirty="0" smtClean="0"/>
              <a:t>Radio</a:t>
            </a:r>
          </a:p>
          <a:p>
            <a:pPr lvl="1"/>
            <a:r>
              <a:rPr lang="en-US" dirty="0" smtClean="0"/>
              <a:t>Television</a:t>
            </a:r>
          </a:p>
          <a:p>
            <a:r>
              <a:rPr lang="en-US" dirty="0" smtClean="0"/>
              <a:t>Different applications use different frequencies to broadcast their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Networking Media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200400" cy="4625609"/>
          </a:xfrm>
        </p:spPr>
        <p:txBody>
          <a:bodyPr/>
          <a:lstStyle/>
          <a:p>
            <a:r>
              <a:rPr lang="en-US" dirty="0" smtClean="0"/>
              <a:t>Cellular radio</a:t>
            </a:r>
          </a:p>
          <a:p>
            <a:r>
              <a:rPr lang="en-US" dirty="0" smtClean="0"/>
              <a:t>Microwave</a:t>
            </a:r>
          </a:p>
          <a:p>
            <a:r>
              <a:rPr lang="en-US" dirty="0" smtClean="0"/>
              <a:t>Satellite</a:t>
            </a:r>
            <a:endParaRPr lang="en-US" dirty="0"/>
          </a:p>
        </p:txBody>
      </p:sp>
      <p:pic>
        <p:nvPicPr>
          <p:cNvPr id="4098" name="Picture 2" descr="http://static.flickr.com/2236/2440291045_4c6c06d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90700"/>
            <a:ext cx="3181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ebtower.com/tutu/Microwave-t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752600"/>
            <a:ext cx="3439951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657600" y="1676400"/>
            <a:ext cx="5181600" cy="4943475"/>
            <a:chOff x="3657600" y="1676400"/>
            <a:chExt cx="5181600" cy="4943475"/>
          </a:xfrm>
        </p:grpSpPr>
        <p:sp>
          <p:nvSpPr>
            <p:cNvPr id="4" name="Rectangle 3"/>
            <p:cNvSpPr/>
            <p:nvPr/>
          </p:nvSpPr>
          <p:spPr>
            <a:xfrm>
              <a:off x="5010150" y="1676400"/>
              <a:ext cx="3439951" cy="494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http://www.flixya.com/files-photo/t/r/y/trysochio185496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133600"/>
              <a:ext cx="5181600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33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/>
          <a:lstStyle/>
          <a:p>
            <a:pPr lvl="0"/>
            <a:r>
              <a:rPr lang="en-US" dirty="0"/>
              <a:t>Network </a:t>
            </a:r>
            <a:r>
              <a:rPr lang="en-US" b="1" dirty="0"/>
              <a:t>Architectures</a:t>
            </a:r>
            <a:r>
              <a:rPr lang="en-US" dirty="0"/>
              <a:t>: the way computers are designed to </a:t>
            </a:r>
            <a:r>
              <a:rPr lang="en-US" dirty="0" smtClean="0"/>
              <a:t>communicate </a:t>
            </a:r>
          </a:p>
          <a:p>
            <a:pPr lvl="0"/>
            <a:r>
              <a:rPr lang="en-US" dirty="0" smtClean="0"/>
              <a:t>The two main types are: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962400" cy="462560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Client- server networks </a:t>
            </a:r>
            <a:r>
              <a:rPr lang="en-US" dirty="0" smtClean="0"/>
              <a:t>include</a:t>
            </a:r>
          </a:p>
          <a:p>
            <a:pPr lvl="1"/>
            <a:r>
              <a:rPr lang="en-US" b="1" dirty="0" smtClean="0"/>
              <a:t>clients</a:t>
            </a:r>
            <a:r>
              <a:rPr lang="en-US" dirty="0"/>
              <a:t>, which are computers and other devices on the network that request and use network </a:t>
            </a:r>
            <a:r>
              <a:rPr lang="en-US" dirty="0" smtClean="0"/>
              <a:t>resources</a:t>
            </a:r>
          </a:p>
          <a:p>
            <a:pPr lvl="1"/>
            <a:r>
              <a:rPr lang="en-US" b="1" dirty="0" smtClean="0"/>
              <a:t>servers</a:t>
            </a:r>
            <a:r>
              <a:rPr lang="en-US" dirty="0"/>
              <a:t>, which are computers that are dedicated to processing cli-</a:t>
            </a:r>
            <a:r>
              <a:rPr lang="en-US" dirty="0" err="1"/>
              <a:t>ent</a:t>
            </a:r>
            <a:r>
              <a:rPr lang="en-US" dirty="0"/>
              <a:t> requests.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1E0D066-9582-49E0-9F2C-9CED6AA2A39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http://www.sensible-computer-help.com/images/client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419600" cy="293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9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962400" cy="462560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</a:t>
            </a:r>
            <a:r>
              <a:rPr lang="en-US" dirty="0"/>
              <a:t>peer- to- </a:t>
            </a:r>
            <a:r>
              <a:rPr lang="en-US" dirty="0" smtClean="0"/>
              <a:t>peer ( P2P</a:t>
            </a:r>
            <a:r>
              <a:rPr lang="en-US" dirty="0"/>
              <a:t>) </a:t>
            </a:r>
            <a:r>
              <a:rPr lang="en-US" dirty="0" smtClean="0"/>
              <a:t>network </a:t>
            </a:r>
          </a:p>
          <a:p>
            <a:pPr lvl="1"/>
            <a:r>
              <a:rPr lang="en-US" dirty="0" smtClean="0"/>
              <a:t>has no </a:t>
            </a:r>
            <a:r>
              <a:rPr lang="en-US" dirty="0"/>
              <a:t>central </a:t>
            </a:r>
            <a:r>
              <a:rPr lang="en-US" dirty="0" smtClean="0"/>
              <a:t>server. 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the </a:t>
            </a:r>
            <a:r>
              <a:rPr lang="en-US" dirty="0" smtClean="0"/>
              <a:t>computers </a:t>
            </a:r>
            <a:r>
              <a:rPr lang="en-US" dirty="0"/>
              <a:t>on the network work at the same functional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have direct </a:t>
            </a:r>
            <a:r>
              <a:rPr lang="en-US" dirty="0" smtClean="0"/>
              <a:t> access </a:t>
            </a:r>
            <a:r>
              <a:rPr lang="en-US" dirty="0"/>
              <a:t>to the computers and other devices attached to the network.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1E0D066-9582-49E0-9F2C-9CED6AA2A39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 descr="http://www.sensible-computer-help.com/images/peer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1148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9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Size and Coverage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01983"/>
            <a:ext cx="4038600" cy="4625609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personal area network (PAN) </a:t>
            </a:r>
            <a:r>
              <a:rPr lang="en-US" dirty="0" smtClean="0"/>
              <a:t>is a network of personal devices that is designed to enable those devices to communicate and share data.</a:t>
            </a:r>
          </a:p>
          <a:p>
            <a:endParaRPr lang="en-US" dirty="0"/>
          </a:p>
        </p:txBody>
      </p:sp>
      <p:pic>
        <p:nvPicPr>
          <p:cNvPr id="6148" name="Picture 4" descr="http://t1.gstatic.com/images?q=tbn:ANd9GcQjNqxzN07MtTL2Q4cRLpIS_RCEcS5iSwY84Pq9nnzPP9KMPAJHLSlNNQ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590800"/>
            <a:ext cx="439297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Size and Coverage Area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01983"/>
            <a:ext cx="4038600" cy="462560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local area network (LAN) </a:t>
            </a:r>
            <a:r>
              <a:rPr lang="en-US" dirty="0"/>
              <a:t>is a network that covers a relatively small geographical area, such as a home, an office building, or a school</a:t>
            </a:r>
            <a:r>
              <a:rPr lang="en-US" dirty="0" smtClean="0"/>
              <a:t>.</a:t>
            </a:r>
          </a:p>
          <a:p>
            <a:r>
              <a:rPr lang="en-US" dirty="0"/>
              <a:t>Home Networks</a:t>
            </a:r>
          </a:p>
          <a:p>
            <a:pPr lvl="1"/>
            <a:r>
              <a:rPr lang="en-US" dirty="0"/>
              <a:t>Connects multiple computers in your home or home office</a:t>
            </a:r>
          </a:p>
          <a:p>
            <a:pPr lvl="1"/>
            <a:r>
              <a:rPr lang="en-US" dirty="0"/>
              <a:t>Share Internet access</a:t>
            </a:r>
          </a:p>
          <a:p>
            <a:pPr lvl="1"/>
            <a:r>
              <a:rPr lang="en-US" dirty="0"/>
              <a:t>Share peripherals</a:t>
            </a:r>
          </a:p>
          <a:p>
            <a:pPr lvl="1"/>
            <a:r>
              <a:rPr lang="en-US" dirty="0"/>
              <a:t>Can be wired or wireless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www.personalcarepc.com/assets/wireless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3529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9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Objectives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Define communications</a:t>
            </a:r>
          </a:p>
          <a:p>
            <a:pPr eaLnBrk="1" hangingPunct="1"/>
            <a:r>
              <a:rPr lang="en-US" dirty="0" smtClean="0"/>
              <a:t>Identify the basic components of a communications system</a:t>
            </a:r>
          </a:p>
          <a:p>
            <a:pPr eaLnBrk="1" hangingPunct="1"/>
            <a:r>
              <a:rPr lang="en-US" dirty="0" smtClean="0"/>
              <a:t>Describe how and why network computers are used in schools and school districts</a:t>
            </a:r>
          </a:p>
          <a:p>
            <a:pPr eaLnBrk="1" hangingPunct="1"/>
            <a:r>
              <a:rPr lang="en-US" dirty="0" smtClean="0"/>
              <a:t>Explain how the Internet works</a:t>
            </a:r>
          </a:p>
          <a:p>
            <a:r>
              <a:rPr lang="en-US" dirty="0"/>
              <a:t>Explain how Internet services such as e-mail, newsgroups, chat rooms, and instant messaging work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Size and Coverage Area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01983"/>
            <a:ext cx="4038600" cy="4625609"/>
          </a:xfrm>
        </p:spPr>
        <p:txBody>
          <a:bodyPr/>
          <a:lstStyle/>
          <a:p>
            <a:pPr lvl="0"/>
            <a:r>
              <a:rPr lang="en-US" dirty="0"/>
              <a:t>A </a:t>
            </a:r>
            <a:r>
              <a:rPr lang="en-US" b="1" dirty="0"/>
              <a:t>metropolitan area network (MAN) </a:t>
            </a:r>
            <a:r>
              <a:rPr lang="en-US" dirty="0"/>
              <a:t>is a network designed to service a metropolitan area, typically a city or county.</a:t>
            </a:r>
          </a:p>
          <a:p>
            <a:endParaRPr lang="en-US" dirty="0"/>
          </a:p>
        </p:txBody>
      </p:sp>
      <p:pic>
        <p:nvPicPr>
          <p:cNvPr id="8194" name="Picture 2" descr="http://www.lbl.gov/CS/assets/img/BAM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90292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Size and Coverage Area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01983"/>
            <a:ext cx="4038600" cy="4625609"/>
          </a:xfrm>
        </p:spPr>
        <p:txBody>
          <a:bodyPr/>
          <a:lstStyle/>
          <a:p>
            <a:pPr lvl="0"/>
            <a:r>
              <a:rPr lang="en-US" dirty="0"/>
              <a:t>A </a:t>
            </a:r>
            <a:r>
              <a:rPr lang="en-US" b="1" dirty="0"/>
              <a:t>wide area network (WAN) </a:t>
            </a:r>
            <a:r>
              <a:rPr lang="en-US" dirty="0"/>
              <a:t>is a network that covers a large geographical area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Best example the Internet </a:t>
            </a:r>
            <a:endParaRPr lang="en-US" dirty="0"/>
          </a:p>
        </p:txBody>
      </p:sp>
      <p:pic>
        <p:nvPicPr>
          <p:cNvPr id="9218" name="Picture 2" descr="http://www.atcis.net/images/w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399"/>
            <a:ext cx="4419600" cy="327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Networking the Classroom, School, and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Schools have installed networks for four reasons:</a:t>
            </a:r>
          </a:p>
          <a:p>
            <a:pPr lvl="1"/>
            <a:r>
              <a:rPr lang="en-US" dirty="0"/>
              <a:t>To share hardware and software resources</a:t>
            </a:r>
          </a:p>
          <a:p>
            <a:pPr lvl="1"/>
            <a:r>
              <a:rPr lang="en-US" dirty="0"/>
              <a:t>To enable communications among schools and other organizations</a:t>
            </a:r>
          </a:p>
          <a:p>
            <a:pPr lvl="1"/>
            <a:r>
              <a:rPr lang="en-US" dirty="0"/>
              <a:t>To connect students and teachers to the Internet</a:t>
            </a:r>
          </a:p>
          <a:p>
            <a:pPr lvl="1"/>
            <a:r>
              <a:rPr lang="en-US" dirty="0"/>
              <a:t>To use and share information and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Networking the Classroom, School, and </a:t>
            </a:r>
            <a:r>
              <a:rPr lang="en-US" sz="3200" dirty="0" smtClean="0"/>
              <a:t>District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schools and classrooms</a:t>
            </a:r>
          </a:p>
          <a:p>
            <a:pPr lvl="1"/>
            <a:r>
              <a:rPr lang="en-US" dirty="0"/>
              <a:t>We all are using wireless technologies in</a:t>
            </a:r>
          </a:p>
          <a:p>
            <a:pPr lvl="2"/>
            <a:r>
              <a:rPr lang="en-US" dirty="0"/>
              <a:t>Smart phones</a:t>
            </a:r>
          </a:p>
          <a:p>
            <a:pPr lvl="2"/>
            <a:r>
              <a:rPr lang="en-US" dirty="0"/>
              <a:t>Tablet computer</a:t>
            </a:r>
          </a:p>
          <a:p>
            <a:pPr lvl="2"/>
            <a:r>
              <a:rPr lang="en-US" dirty="0"/>
              <a:t>Notebook computers</a:t>
            </a:r>
          </a:p>
          <a:p>
            <a:pPr lvl="1"/>
            <a:r>
              <a:rPr lang="en-US" dirty="0"/>
              <a:t>Many experts believe that the future of educational computing is </a:t>
            </a:r>
            <a:r>
              <a:rPr lang="en-US" dirty="0" smtClean="0"/>
              <a:t>wireless </a:t>
            </a:r>
            <a:r>
              <a:rPr lang="en-US" dirty="0"/>
              <a:t>networks, wireless tablet computers, and other wireless devices.</a:t>
            </a:r>
          </a:p>
          <a:p>
            <a:pPr lvl="1"/>
            <a:r>
              <a:rPr lang="en-US" dirty="0"/>
              <a:t>This allows information to be shared without direct wired connection to the school’s network. </a:t>
            </a:r>
          </a:p>
          <a:p>
            <a:pPr lvl="1"/>
            <a:r>
              <a:rPr lang="en-US" dirty="0"/>
              <a:t>Also allows wireless devices access to the world of information on the World Wide Web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The Benefits of Computer Networks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of computer hardware, software, and data resources</a:t>
            </a:r>
          </a:p>
          <a:p>
            <a:r>
              <a:rPr lang="en-US" dirty="0"/>
              <a:t>Unlimited educational resources</a:t>
            </a:r>
          </a:p>
          <a:p>
            <a:r>
              <a:rPr lang="en-US" dirty="0"/>
              <a:t>Communicate with other educators and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the Internet?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Internet is a worldwide collection of networks that link together millions of businesses, governments, educational institutions, and individuals.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Each of these networks provides resources and data that add to the abundance of goods, services, and information accessible via the Internet.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Brief History of the Internet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Pentagon’s Advanced Research Projects Agency (ARPA) begins a project to network computers around the country, ARPNET.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1969 </a:t>
            </a:r>
            <a:r>
              <a:rPr lang="en-US" sz="2800" dirty="0" smtClean="0"/>
              <a:t>started </a:t>
            </a:r>
            <a:r>
              <a:rPr lang="en-US" sz="2800" dirty="0"/>
              <a:t>as a network of four computers at the University of California at Los Angeles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ARPNET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1972 The first e-mail is sent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1981 the IBM PC is introduced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1984 Apple introduces the McIntosh computer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Brief History of the Internet (cont.)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1512873"/>
            <a:ext cx="4953000" cy="495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 1989, a researcher named Tim Berners-Lee proposed the idea of the World Wide Web (WWW) as a way to organize information in the form of pages linked together through selectable text or images (today’s hyperlinks) on the screen.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69150"/>
            <a:ext cx="2249487" cy="249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2287588" cy="235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Brief History of the </a:t>
            </a:r>
            <a:r>
              <a:rPr lang="en-US" dirty="0"/>
              <a:t>Internet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1992 Windows 3.1 is introduced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1993 a graphic interface for the WWW is created called Mosaic.  This will become Netscape Navigator.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Internet Today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dirty="0" smtClean="0"/>
              <a:t>Backbone now provided by variety of corporations</a:t>
            </a:r>
          </a:p>
          <a:p>
            <a:pPr eaLnBrk="1" hangingPunct="1"/>
            <a:r>
              <a:rPr lang="en-US" dirty="0" smtClean="0"/>
              <a:t>Various organizations help define standards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Internet Society (ISOC)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ICANN ( Internet Corporation for Assigned Names and Numbers)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The World Wide Web Consortium ( W3C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/>
          </a:p>
          <a:p>
            <a:pPr eaLnBrk="1" hangingPunct="1"/>
            <a:r>
              <a:rPr lang="en-US" dirty="0" smtClean="0"/>
              <a:t>Internet2 (I2)</a:t>
            </a:r>
          </a:p>
          <a:p>
            <a:pPr lvl="1" eaLnBrk="1" hangingPunct="1"/>
            <a:r>
              <a:rPr lang="en-US" sz="2400" dirty="0" smtClean="0"/>
              <a:t>Extremely high-speed network</a:t>
            </a:r>
          </a:p>
          <a:p>
            <a:pPr lvl="1" eaLnBrk="1" hangingPunct="1"/>
            <a:r>
              <a:rPr lang="en-US" sz="2400" dirty="0" smtClean="0"/>
              <a:t>Develop and test latest Internet technologies</a:t>
            </a:r>
          </a:p>
          <a:p>
            <a:pPr lvl="1" eaLnBrk="1" hangingPunct="1"/>
            <a:r>
              <a:rPr lang="en-US" sz="2400" dirty="0" smtClean="0"/>
              <a:t>Members include more than 200 universities in the United States, along with 115 companies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Objectives (cont.)</a:t>
            </a:r>
          </a:p>
        </p:txBody>
      </p:sp>
      <p:sp>
        <p:nvSpPr>
          <p:cNvPr id="6149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Identify several types of multimedia products available on the Web</a:t>
            </a:r>
          </a:p>
          <a:p>
            <a:pPr eaLnBrk="1" hangingPunct="1"/>
            <a:r>
              <a:rPr lang="en-US" sz="2400" dirty="0" smtClean="0"/>
              <a:t>Describe the educational implications of the Internet and the World Wide Web</a:t>
            </a:r>
          </a:p>
          <a:p>
            <a:pPr eaLnBrk="1" hangingPunct="1"/>
            <a:r>
              <a:rPr lang="en-US" sz="2400" dirty="0" smtClean="0"/>
              <a:t>Describe different ways to connect to the Internet and the World Wide Web</a:t>
            </a:r>
          </a:p>
          <a:p>
            <a:pPr eaLnBrk="1" hangingPunct="1"/>
            <a:r>
              <a:rPr lang="en-US" sz="2400" dirty="0" smtClean="0"/>
              <a:t>Describe the pros and cons of Web 2.0 tools for teachers and students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the Internet Works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is divided into packets</a:t>
            </a:r>
          </a:p>
          <a:p>
            <a:pPr eaLnBrk="1" hangingPunct="1"/>
            <a:r>
              <a:rPr lang="en-US" dirty="0" smtClean="0"/>
              <a:t>Routers send packets across the Internet</a:t>
            </a:r>
          </a:p>
          <a:p>
            <a:pPr eaLnBrk="1" hangingPunct="1"/>
            <a:r>
              <a:rPr lang="en-US" dirty="0" smtClean="0"/>
              <a:t>At the destination, the packets are reassembled into the original message</a:t>
            </a:r>
          </a:p>
          <a:p>
            <a:pPr eaLnBrk="1" hangingPunct="1"/>
            <a:r>
              <a:rPr lang="en-US" dirty="0" smtClean="0"/>
              <a:t>Transmission control protocol/Internet protocol (TCP/IP) is the communications protocol used by the Internet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Internet </a:t>
            </a:r>
            <a:r>
              <a:rPr lang="en-US" dirty="0"/>
              <a:t>Works (cont.)</a:t>
            </a: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91" y="1600200"/>
            <a:ext cx="6345417" cy="4876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Members of The Internet Community Today</a:t>
            </a:r>
            <a:endParaRPr lang="en-US" sz="3400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2819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People who use the Internet to retrieve content or perform online activities,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Internet service providers (ISPs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Businesses or other organizations, including telephone, cable, and satellite companies, that provide Internet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access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others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3300413" cy="27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04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Members of The Internet Community Today</a:t>
            </a:r>
            <a:endParaRPr lang="en-US" sz="3400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5105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Internet content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providers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create and publish content to the internet.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Application service providers (ASPs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companies that manage and distribute Web- based software services to customers over the Internet.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Infrastructure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companies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The enterprises that own or operate the paths or “ roadways” along which Internet data travels, such as the Internet backbone and the communications networks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connected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Hardware and software companies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The organizations that make and distribute the products used with the Internet and Internet activities.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Members of The Internet Community Today</a:t>
            </a:r>
            <a:endParaRPr lang="en-US" sz="3400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5105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Governments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The ruling bodies of countries that can pass laws limiting both the information made available via Web servers located in a particular country and the access individuals residing in that country have to the Internet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0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sp>
        <p:nvSpPr>
          <p:cNvPr id="29701" name="Rectangle 103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Slow </a:t>
            </a:r>
            <a:r>
              <a:rPr lang="en-US" sz="2800" dirty="0"/>
              <a:t>speed technology</a:t>
            </a:r>
          </a:p>
          <a:p>
            <a:pPr lvl="1"/>
            <a:r>
              <a:rPr lang="en-US" sz="2400" dirty="0"/>
              <a:t>Dial-up access</a:t>
            </a:r>
          </a:p>
          <a:p>
            <a:r>
              <a:rPr lang="en-US" sz="2800" dirty="0"/>
              <a:t>High speed technology</a:t>
            </a:r>
          </a:p>
          <a:p>
            <a:pPr lvl="1"/>
            <a:r>
              <a:rPr lang="en-US" sz="2400" dirty="0"/>
              <a:t>Digital subscriber line (DSL)</a:t>
            </a:r>
          </a:p>
          <a:p>
            <a:pPr lvl="1"/>
            <a:r>
              <a:rPr lang="en-US" sz="2400" dirty="0"/>
              <a:t>Cable television Internet services (CATV), </a:t>
            </a:r>
          </a:p>
          <a:p>
            <a:pPr lvl="1"/>
            <a:r>
              <a:rPr lang="en-US" sz="2400" dirty="0"/>
              <a:t>Satellite</a:t>
            </a:r>
          </a:p>
          <a:p>
            <a:pPr lvl="1"/>
            <a:r>
              <a:rPr lang="en-US" sz="2400" dirty="0"/>
              <a:t>Wireless Broadband</a:t>
            </a:r>
          </a:p>
          <a:p>
            <a:r>
              <a:rPr lang="en-US" sz="2800" dirty="0"/>
              <a:t>Connection is always 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E-mail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transmission of messages and files via a computer network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Messages can consist of simple text or can contain attachments, such as documents, graphics, or audio/video clips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Internet access providers usually provide an e-mail </a:t>
            </a:r>
            <a:r>
              <a:rPr lang="en-US" dirty="0" smtClean="0"/>
              <a:t>program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49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E-mail</a:t>
            </a:r>
            <a:endParaRPr lang="en-US" sz="3600" dirty="0"/>
          </a:p>
        </p:txBody>
      </p:sp>
      <p:sp>
        <p:nvSpPr>
          <p:cNvPr id="55299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r>
              <a:rPr lang="en-US" smtClean="0"/>
              <a:t>The e-mail address is a combination of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20913" y="4191000"/>
            <a:ext cx="4702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samjohnson@scsite.com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3092450"/>
            <a:ext cx="2133600" cy="1250950"/>
            <a:chOff x="1440" y="1948"/>
            <a:chExt cx="1344" cy="788"/>
          </a:xfrm>
        </p:grpSpPr>
        <p:sp>
          <p:nvSpPr>
            <p:cNvPr id="55306" name="AutoShape 6"/>
            <p:cNvSpPr>
              <a:spLocks/>
            </p:cNvSpPr>
            <p:nvPr/>
          </p:nvSpPr>
          <p:spPr bwMode="auto">
            <a:xfrm rot="-5400000">
              <a:off x="1920" y="1872"/>
              <a:ext cx="384" cy="1344"/>
            </a:xfrm>
            <a:prstGeom prst="rightBrace">
              <a:avLst>
                <a:gd name="adj1" fmla="val 29167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7" name="Text Box 7"/>
            <p:cNvSpPr txBox="1">
              <a:spLocks noChangeArrowheads="1"/>
            </p:cNvSpPr>
            <p:nvPr/>
          </p:nvSpPr>
          <p:spPr bwMode="auto">
            <a:xfrm>
              <a:off x="1511" y="1948"/>
              <a:ext cx="11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user name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876800" y="2590800"/>
            <a:ext cx="1905000" cy="1631950"/>
            <a:chOff x="3072" y="1632"/>
            <a:chExt cx="1200" cy="1028"/>
          </a:xfrm>
        </p:grpSpPr>
        <p:sp>
          <p:nvSpPr>
            <p:cNvPr id="55304" name="AutoShape 9"/>
            <p:cNvSpPr>
              <a:spLocks/>
            </p:cNvSpPr>
            <p:nvPr/>
          </p:nvSpPr>
          <p:spPr bwMode="auto">
            <a:xfrm rot="-5400000">
              <a:off x="3480" y="1868"/>
              <a:ext cx="384" cy="1200"/>
            </a:xfrm>
            <a:prstGeom prst="rightBrace">
              <a:avLst>
                <a:gd name="adj1" fmla="val 26042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Text Box 10"/>
            <p:cNvSpPr txBox="1">
              <a:spLocks noChangeArrowheads="1"/>
            </p:cNvSpPr>
            <p:nvPr/>
          </p:nvSpPr>
          <p:spPr bwMode="auto">
            <a:xfrm>
              <a:off x="3227" y="1632"/>
              <a:ext cx="85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domain</a:t>
              </a:r>
            </a:p>
            <a:p>
              <a:pPr eaLnBrk="1" hangingPunct="1"/>
              <a:r>
                <a:rPr lang="en-US" sz="2800"/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2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E-mail</a:t>
            </a:r>
            <a:endParaRPr lang="en-US" sz="36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531938"/>
            <a:ext cx="8229600" cy="609600"/>
          </a:xfrm>
          <a:prstGeom prst="rect">
            <a:avLst/>
          </a:prstGeom>
        </p:spPr>
        <p:txBody>
          <a:bodyPr lIns="54864" tIns="9144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>
                <a:latin typeface="+mn-lt"/>
              </a:rPr>
              <a:t>How an e-mail message travels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629400" y="3970338"/>
            <a:ext cx="1462088" cy="2378075"/>
            <a:chOff x="4176" y="2640"/>
            <a:chExt cx="921" cy="1498"/>
          </a:xfrm>
        </p:grpSpPr>
        <p:pic>
          <p:nvPicPr>
            <p:cNvPr id="56348" name="Picture 12" descr="Fig02-26-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640"/>
              <a:ext cx="921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9" name="Text Box 13"/>
            <p:cNvSpPr txBox="1">
              <a:spLocks noChangeArrowheads="1"/>
            </p:cNvSpPr>
            <p:nvPr/>
          </p:nvSpPr>
          <p:spPr bwMode="auto">
            <a:xfrm>
              <a:off x="4368" y="3696"/>
              <a:ext cx="5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POP 3</a:t>
              </a:r>
            </a:p>
            <a:p>
              <a:pPr eaLnBrk="1" hangingPunct="1"/>
              <a:r>
                <a:rPr lang="en-US" sz="2000" b="1"/>
                <a:t>server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" y="2141538"/>
            <a:ext cx="1511300" cy="1905000"/>
            <a:chOff x="240" y="1392"/>
            <a:chExt cx="952" cy="1200"/>
          </a:xfrm>
        </p:grpSpPr>
        <p:pic>
          <p:nvPicPr>
            <p:cNvPr id="56346" name="Picture 15" descr="Fig02-2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952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7" name="Line 16"/>
            <p:cNvSpPr>
              <a:spLocks noChangeShapeType="1"/>
            </p:cNvSpPr>
            <p:nvPr/>
          </p:nvSpPr>
          <p:spPr bwMode="auto">
            <a:xfrm>
              <a:off x="672" y="2256"/>
              <a:ext cx="144" cy="336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04800" y="3970338"/>
            <a:ext cx="2133600" cy="2438400"/>
            <a:chOff x="192" y="2544"/>
            <a:chExt cx="1344" cy="1536"/>
          </a:xfrm>
        </p:grpSpPr>
        <p:grpSp>
          <p:nvGrpSpPr>
            <p:cNvPr id="56342" name="Group 18"/>
            <p:cNvGrpSpPr>
              <a:grpSpLocks/>
            </p:cNvGrpSpPr>
            <p:nvPr/>
          </p:nvGrpSpPr>
          <p:grpSpPr bwMode="auto">
            <a:xfrm>
              <a:off x="192" y="2544"/>
              <a:ext cx="1022" cy="1536"/>
              <a:chOff x="192" y="2544"/>
              <a:chExt cx="1022" cy="1536"/>
            </a:xfrm>
          </p:grpSpPr>
          <p:pic>
            <p:nvPicPr>
              <p:cNvPr id="56344" name="Picture 19" descr="Fig02-26-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544"/>
                <a:ext cx="1022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45" name="Text Box 20"/>
              <p:cNvSpPr txBox="1">
                <a:spLocks noChangeArrowheads="1"/>
              </p:cNvSpPr>
              <p:nvPr/>
            </p:nvSpPr>
            <p:spPr bwMode="auto">
              <a:xfrm>
                <a:off x="336" y="3072"/>
                <a:ext cx="768" cy="57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outgoing mail server</a:t>
                </a:r>
              </a:p>
            </p:txBody>
          </p:sp>
        </p:grpSp>
        <p:sp>
          <p:nvSpPr>
            <p:cNvPr id="56343" name="Line 21"/>
            <p:cNvSpPr>
              <a:spLocks noChangeShapeType="1"/>
            </p:cNvSpPr>
            <p:nvPr/>
          </p:nvSpPr>
          <p:spPr bwMode="auto">
            <a:xfrm>
              <a:off x="1152" y="2928"/>
              <a:ext cx="384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470150" y="3970338"/>
            <a:ext cx="1873250" cy="2398712"/>
            <a:chOff x="1556" y="2544"/>
            <a:chExt cx="1180" cy="1511"/>
          </a:xfrm>
        </p:grpSpPr>
        <p:grpSp>
          <p:nvGrpSpPr>
            <p:cNvPr id="56338" name="Group 23"/>
            <p:cNvGrpSpPr>
              <a:grpSpLocks/>
            </p:cNvGrpSpPr>
            <p:nvPr/>
          </p:nvGrpSpPr>
          <p:grpSpPr bwMode="auto">
            <a:xfrm>
              <a:off x="1556" y="2544"/>
              <a:ext cx="702" cy="1511"/>
              <a:chOff x="1556" y="2569"/>
              <a:chExt cx="702" cy="1511"/>
            </a:xfrm>
          </p:grpSpPr>
          <p:pic>
            <p:nvPicPr>
              <p:cNvPr id="56340" name="Picture 24" descr="Fig02-26-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569"/>
                <a:ext cx="660" cy="1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41" name="Text Box 25"/>
              <p:cNvSpPr txBox="1">
                <a:spLocks noChangeArrowheads="1"/>
              </p:cNvSpPr>
              <p:nvPr/>
            </p:nvSpPr>
            <p:spPr bwMode="auto">
              <a:xfrm>
                <a:off x="1556" y="3638"/>
                <a:ext cx="702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/>
                  <a:t>Internet</a:t>
                </a:r>
              </a:p>
              <a:p>
                <a:pPr eaLnBrk="1" hangingPunct="1"/>
                <a:r>
                  <a:rPr lang="en-US" sz="2000" b="1"/>
                  <a:t>routers</a:t>
                </a:r>
              </a:p>
            </p:txBody>
          </p:sp>
        </p:grpSp>
        <p:sp>
          <p:nvSpPr>
            <p:cNvPr id="56339" name="Line 26"/>
            <p:cNvSpPr>
              <a:spLocks noChangeShapeType="1"/>
            </p:cNvSpPr>
            <p:nvPr/>
          </p:nvSpPr>
          <p:spPr bwMode="auto">
            <a:xfrm>
              <a:off x="2256" y="2880"/>
              <a:ext cx="480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321175" y="3970338"/>
            <a:ext cx="2232025" cy="2438400"/>
            <a:chOff x="2722" y="2544"/>
            <a:chExt cx="1406" cy="1536"/>
          </a:xfrm>
        </p:grpSpPr>
        <p:grpSp>
          <p:nvGrpSpPr>
            <p:cNvPr id="56334" name="Group 28"/>
            <p:cNvGrpSpPr>
              <a:grpSpLocks/>
            </p:cNvGrpSpPr>
            <p:nvPr/>
          </p:nvGrpSpPr>
          <p:grpSpPr bwMode="auto">
            <a:xfrm>
              <a:off x="2722" y="2544"/>
              <a:ext cx="1022" cy="1536"/>
              <a:chOff x="2722" y="2736"/>
              <a:chExt cx="1022" cy="1536"/>
            </a:xfrm>
          </p:grpSpPr>
          <p:pic>
            <p:nvPicPr>
              <p:cNvPr id="56336" name="Picture 29" descr="Fig02-26-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" y="2736"/>
                <a:ext cx="1022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37" name="Text Box 30"/>
              <p:cNvSpPr txBox="1">
                <a:spLocks noChangeArrowheads="1"/>
              </p:cNvSpPr>
              <p:nvPr/>
            </p:nvSpPr>
            <p:spPr bwMode="auto">
              <a:xfrm>
                <a:off x="2866" y="3264"/>
                <a:ext cx="768" cy="57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incoming mail server</a:t>
                </a:r>
              </a:p>
            </p:txBody>
          </p:sp>
        </p:grpSp>
        <p:sp>
          <p:nvSpPr>
            <p:cNvPr id="56335" name="Line 31"/>
            <p:cNvSpPr>
              <a:spLocks noChangeShapeType="1"/>
            </p:cNvSpPr>
            <p:nvPr/>
          </p:nvSpPr>
          <p:spPr bwMode="auto">
            <a:xfrm>
              <a:off x="3696" y="2832"/>
              <a:ext cx="432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7848600" y="3513138"/>
            <a:ext cx="381000" cy="457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7010400" y="2141538"/>
            <a:ext cx="1752600" cy="1752600"/>
            <a:chOff x="4416" y="1392"/>
            <a:chExt cx="1104" cy="1104"/>
          </a:xfrm>
        </p:grpSpPr>
        <p:pic>
          <p:nvPicPr>
            <p:cNvPr id="56332" name="Picture 34" descr="Fig02-2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1392"/>
              <a:ext cx="952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3" name="Line 35"/>
            <p:cNvSpPr>
              <a:spLocks noChangeShapeType="1"/>
            </p:cNvSpPr>
            <p:nvPr/>
          </p:nvSpPr>
          <p:spPr bwMode="auto">
            <a:xfrm rot="10616514" flipV="1">
              <a:off x="4416" y="2208"/>
              <a:ext cx="240" cy="28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7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E-mail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4038600" cy="4623816"/>
          </a:xfrm>
        </p:spPr>
        <p:txBody>
          <a:bodyPr/>
          <a:lstStyle/>
          <a:p>
            <a:r>
              <a:rPr lang="en-US" dirty="0" smtClean="0"/>
              <a:t>E-mail clients are programs that allow you to send and receive e-mails.</a:t>
            </a:r>
          </a:p>
          <a:p>
            <a:pPr lvl="1"/>
            <a:r>
              <a:rPr lang="en-US" dirty="0" smtClean="0"/>
              <a:t>Different ways to display your email</a:t>
            </a:r>
          </a:p>
          <a:p>
            <a:pPr lvl="2"/>
            <a:r>
              <a:rPr lang="en-US" dirty="0" smtClean="0"/>
              <a:t>As part of a web site</a:t>
            </a:r>
          </a:p>
          <a:p>
            <a:pPr lvl="2"/>
            <a:r>
              <a:rPr lang="en-US" dirty="0" smtClean="0"/>
              <a:t>App on a smart phone</a:t>
            </a:r>
          </a:p>
          <a:p>
            <a:pPr lvl="2"/>
            <a:r>
              <a:rPr lang="en-US" dirty="0" smtClean="0"/>
              <a:t>Stand alone application.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13367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cache.gawkerassets.com/assets/images/lifehacker/2009/04/gmail-mobile-showdown-h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05" y="2895600"/>
            <a:ext cx="4372063" cy="26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1.findthebest.com/sites/default/files/1119/media/images/Outlook_2010_Email_Software_by_Microsoft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94" y="2835148"/>
            <a:ext cx="4514674" cy="271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Communications?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dirty="0" smtClean="0"/>
              <a:t>A process in which two or more computers or devices transfer data, instructions, and information</a:t>
            </a:r>
          </a:p>
          <a:p>
            <a:pPr eaLnBrk="1" hangingPunct="1"/>
            <a:r>
              <a:rPr lang="en-US" dirty="0" smtClean="0"/>
              <a:t>Sometimes called telecommunications</a:t>
            </a:r>
          </a:p>
          <a:p>
            <a:pPr eaLnBrk="1" hangingPunct="1"/>
            <a:r>
              <a:rPr lang="en-US" dirty="0" smtClean="0"/>
              <a:t>Examples include</a:t>
            </a:r>
          </a:p>
          <a:p>
            <a:pPr lvl="1"/>
            <a:r>
              <a:rPr lang="en-US" dirty="0"/>
              <a:t>Electronic mail (e-mail)</a:t>
            </a:r>
          </a:p>
          <a:p>
            <a:pPr lvl="1"/>
            <a:r>
              <a:rPr lang="en-US" dirty="0"/>
              <a:t>Voice mail</a:t>
            </a:r>
          </a:p>
          <a:p>
            <a:pPr lvl="1"/>
            <a:r>
              <a:rPr lang="en-US" dirty="0"/>
              <a:t>Facsimile (fax)</a:t>
            </a:r>
          </a:p>
          <a:p>
            <a:pPr lvl="1"/>
            <a:r>
              <a:rPr lang="en-US" dirty="0"/>
              <a:t>Telecommuting</a:t>
            </a:r>
          </a:p>
          <a:p>
            <a:pPr lvl="1"/>
            <a:r>
              <a:rPr lang="en-US" dirty="0"/>
              <a:t>Online services</a:t>
            </a:r>
          </a:p>
          <a:p>
            <a:pPr lvl="1"/>
            <a:r>
              <a:rPr lang="en-US" dirty="0"/>
              <a:t>Videoconferencing</a:t>
            </a:r>
          </a:p>
          <a:p>
            <a:pPr lvl="1"/>
            <a:r>
              <a:rPr lang="en-US" dirty="0"/>
              <a:t>Internet</a:t>
            </a:r>
          </a:p>
          <a:p>
            <a:pPr lvl="1"/>
            <a:r>
              <a:rPr lang="en-US" dirty="0"/>
              <a:t>World Wide Web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Other Internet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FTP (file transfer protocol</a:t>
            </a:r>
            <a:r>
              <a:rPr lang="en-US" dirty="0" smtClean="0"/>
              <a:t>)</a:t>
            </a:r>
          </a:p>
          <a:p>
            <a:r>
              <a:rPr lang="en-US" dirty="0"/>
              <a:t>Newsgroups and Message </a:t>
            </a:r>
            <a:r>
              <a:rPr lang="en-US" dirty="0" smtClean="0"/>
              <a:t>Boards</a:t>
            </a:r>
          </a:p>
          <a:p>
            <a:r>
              <a:rPr lang="en-US" dirty="0"/>
              <a:t>Mailing </a:t>
            </a:r>
            <a:r>
              <a:rPr lang="en-US" dirty="0" smtClean="0"/>
              <a:t>Lists</a:t>
            </a:r>
          </a:p>
          <a:p>
            <a:r>
              <a:rPr lang="en-US" dirty="0"/>
              <a:t>Instant </a:t>
            </a:r>
            <a:r>
              <a:rPr lang="en-US" dirty="0" smtClean="0"/>
              <a:t>Messaging</a:t>
            </a:r>
          </a:p>
          <a:p>
            <a:r>
              <a:rPr lang="en-US" dirty="0"/>
              <a:t>Chat </a:t>
            </a:r>
            <a:r>
              <a:rPr lang="en-US" dirty="0" smtClean="0"/>
              <a:t>Rooms</a:t>
            </a:r>
          </a:p>
          <a:p>
            <a:r>
              <a:rPr lang="en-US" dirty="0"/>
              <a:t>Voice Over IP (VoIP)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Netiquette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etiquette</a:t>
            </a:r>
          </a:p>
          <a:p>
            <a:pPr lvl="1"/>
            <a:r>
              <a:rPr lang="en-US" sz="2200" dirty="0"/>
              <a:t>The code of acceptable behaviors users should follow while on the </a:t>
            </a:r>
            <a:r>
              <a:rPr lang="en-US" sz="2200" dirty="0" smtClean="0"/>
              <a:t>Internet</a:t>
            </a:r>
          </a:p>
          <a:p>
            <a:pPr lvl="1"/>
            <a:r>
              <a:rPr lang="en-US" sz="2200" dirty="0" smtClean="0"/>
              <a:t>A web site </a:t>
            </a:r>
            <a:r>
              <a:rPr lang="en-US" sz="2200" dirty="0"/>
              <a:t>for netiquette </a:t>
            </a:r>
            <a:r>
              <a:rPr lang="en-US" sz="2200" dirty="0">
                <a:hlinkClick r:id="rId2"/>
              </a:rPr>
              <a:t>http://www.albion.com/netiquette/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532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 Security</a:t>
            </a:r>
          </a:p>
        </p:txBody>
      </p:sp>
      <p:sp>
        <p:nvSpPr>
          <p:cNvPr id="5939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Firewall</a:t>
            </a:r>
          </a:p>
          <a:p>
            <a:pPr eaLnBrk="1" hangingPunct="1"/>
            <a:r>
              <a:rPr lang="en-US" dirty="0" smtClean="0"/>
              <a:t>Filtering software</a:t>
            </a:r>
          </a:p>
          <a:p>
            <a:pPr eaLnBrk="1" hangingPunct="1"/>
            <a:r>
              <a:rPr lang="en-US" dirty="0" smtClean="0"/>
              <a:t>Acceptable Use Policy (AUP)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Communications Networks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/>
              <a:t>A communications network is a collection of computers and other </a:t>
            </a:r>
            <a:r>
              <a:rPr lang="en-US" dirty="0" smtClean="0"/>
              <a:t>equipment </a:t>
            </a:r>
            <a:r>
              <a:rPr lang="en-US" dirty="0"/>
              <a:t>organized to </a:t>
            </a:r>
            <a:r>
              <a:rPr lang="en-US" dirty="0" smtClean="0"/>
              <a:t>share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software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basic </a:t>
            </a:r>
            <a:r>
              <a:rPr lang="en-US" dirty="0" smtClean="0"/>
              <a:t>communications </a:t>
            </a:r>
            <a:r>
              <a:rPr lang="en-US" dirty="0"/>
              <a:t>system consists of the following equipment:</a:t>
            </a:r>
          </a:p>
          <a:p>
            <a:pPr lvl="1" eaLnBrk="1" hangingPunct="1"/>
            <a:r>
              <a:rPr lang="en-US" dirty="0" smtClean="0"/>
              <a:t>Two computers, one to send and one to receive data</a:t>
            </a:r>
          </a:p>
          <a:p>
            <a:pPr lvl="1" eaLnBrk="1" hangingPunct="1"/>
            <a:r>
              <a:rPr lang="en-US" dirty="0" smtClean="0"/>
              <a:t>Communications devices that send and receive data</a:t>
            </a:r>
          </a:p>
          <a:p>
            <a:pPr lvl="1" eaLnBrk="1" hangingPunct="1"/>
            <a:r>
              <a:rPr lang="en-US" dirty="0" smtClean="0"/>
              <a:t>A communications channel over which data is sent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</a:t>
            </a:r>
            <a:r>
              <a:rPr lang="en-US" dirty="0"/>
              <a:t>Networks (</a:t>
            </a:r>
            <a:r>
              <a:rPr lang="en-US" dirty="0" smtClean="0"/>
              <a:t>cont.)</a:t>
            </a:r>
          </a:p>
        </p:txBody>
      </p:sp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05000"/>
            <a:ext cx="7979005" cy="3669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664857"/>
            <a:ext cx="12747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mainframe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480191"/>
            <a:ext cx="9412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servers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2105978"/>
            <a:ext cx="21723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Desktop </a:t>
            </a:r>
            <a:r>
              <a:rPr lang="en-US" dirty="0"/>
              <a:t>computers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4346" y="2572524"/>
            <a:ext cx="173485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tablet and other mobile computers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2792" y="4876800"/>
            <a:ext cx="22749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notebook computers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5483" y="5389823"/>
            <a:ext cx="15183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smartphones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4509" y="3244334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notebook computers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0133" y="5404587"/>
            <a:ext cx="164226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Internet- enabled portable media players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5046417"/>
            <a:ext cx="1219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handheld game console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27" y="4093607"/>
            <a:ext cx="16722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GPS receivers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</a:t>
            </a:r>
            <a:r>
              <a:rPr lang="en-US" dirty="0" smtClean="0"/>
              <a:t>Networks </a:t>
            </a:r>
            <a:r>
              <a:rPr lang="en-US" dirty="0"/>
              <a:t>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communications channel is the path that data follows as the data is transmitted from the sending equipment to the receiving equipment in a communications network. </a:t>
            </a:r>
          </a:p>
          <a:p>
            <a:r>
              <a:rPr lang="en-US" dirty="0"/>
              <a:t>Communications channels are made up of transmission media, which are the physical materials or other means used to establish a communications channel.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Media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two general ways devices are connected to networks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Wired Networking Media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Wireless Networking Media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Networking Media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733800" cy="4625609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Twisted Pair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made up of pairs of thin strands of insulated wire twisted together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Rated by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category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CAT 5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CAT 6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RJ 45 Connector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upload.wikimedia.org/wikipedia/commons/2/21/FTP_cabl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676400"/>
            <a:ext cx="4029075" cy="26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tworkcable-tester.com/wp-content/uploads/2010/11/cat-5-c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90" y="4114800"/>
            <a:ext cx="2342160" cy="23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etworkcable-tester.com/wp-content/uploads/2011/06/rj45-conn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27804"/>
            <a:ext cx="2495550" cy="17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4700</TotalTime>
  <Pages>53</Pages>
  <Words>1604</Words>
  <Application>Microsoft Office PowerPoint</Application>
  <PresentationFormat>On-screen Show (4:3)</PresentationFormat>
  <Paragraphs>221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Times New Roman</vt:lpstr>
      <vt:lpstr>Verdana</vt:lpstr>
      <vt:lpstr>Wingdings 2</vt:lpstr>
      <vt:lpstr>Clarity</vt:lpstr>
      <vt:lpstr>Chapter 2</vt:lpstr>
      <vt:lpstr>Chapter Objectives</vt:lpstr>
      <vt:lpstr>Chapter Objectives (cont.)</vt:lpstr>
      <vt:lpstr>What Is Communications?</vt:lpstr>
      <vt:lpstr>Communications Networks</vt:lpstr>
      <vt:lpstr>Communications Networks (cont.)</vt:lpstr>
      <vt:lpstr>Communications Networks (cont.)</vt:lpstr>
      <vt:lpstr>Networking Media</vt:lpstr>
      <vt:lpstr>Wired Networking Media (cont.)</vt:lpstr>
      <vt:lpstr>Wired Networking Media (cont.)</vt:lpstr>
      <vt:lpstr>Wired Networking Media (cont.)</vt:lpstr>
      <vt:lpstr>Network Adapters and Modems</vt:lpstr>
      <vt:lpstr>Wireless Networking Media</vt:lpstr>
      <vt:lpstr>Wireless Networking Media (cont.)</vt:lpstr>
      <vt:lpstr>Network Architectures</vt:lpstr>
      <vt:lpstr>Network Architectures (cont.)</vt:lpstr>
      <vt:lpstr>Network Architectures (cont.)</vt:lpstr>
      <vt:lpstr>Network Size and Coverage Area</vt:lpstr>
      <vt:lpstr>Network Size and Coverage Area (cont.)</vt:lpstr>
      <vt:lpstr>Network Size and Coverage Area (cont.)</vt:lpstr>
      <vt:lpstr>Network Size and Coverage Area (cont.)</vt:lpstr>
      <vt:lpstr>Networking the Classroom, School, and District</vt:lpstr>
      <vt:lpstr>Networking the Classroom, School, and District </vt:lpstr>
      <vt:lpstr>The Benefits of Computer Networks in Education</vt:lpstr>
      <vt:lpstr>What is the Internet?</vt:lpstr>
      <vt:lpstr>A Brief History of the Internet</vt:lpstr>
      <vt:lpstr>A Brief History of the Internet (cont.)</vt:lpstr>
      <vt:lpstr>A Brief History of the Internet (cont.)</vt:lpstr>
      <vt:lpstr>The Internet Today</vt:lpstr>
      <vt:lpstr>How the Internet Works</vt:lpstr>
      <vt:lpstr>How the Internet Works (cont.)</vt:lpstr>
      <vt:lpstr>Members of The Internet Community Today</vt:lpstr>
      <vt:lpstr>Members of The Internet Community Today</vt:lpstr>
      <vt:lpstr>Members of The Internet Community Today</vt:lpstr>
      <vt:lpstr>Connecting to the Internet</vt:lpstr>
      <vt:lpstr>E-mail</vt:lpstr>
      <vt:lpstr>E-mail</vt:lpstr>
      <vt:lpstr>E-mail</vt:lpstr>
      <vt:lpstr>Accessing E-mail</vt:lpstr>
      <vt:lpstr>Other Internet Services</vt:lpstr>
      <vt:lpstr>Netiquette</vt:lpstr>
      <vt:lpstr>Internet Security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Shelly Cashman Series  Discovering Computers A Link to the Future</dc:title>
  <dc:creator>Steven Freund</dc:creator>
  <cp:lastModifiedBy>upstairspc02</cp:lastModifiedBy>
  <cp:revision>208</cp:revision>
  <cp:lastPrinted>1601-01-01T00:00:00Z</cp:lastPrinted>
  <dcterms:created xsi:type="dcterms:W3CDTF">1996-12-30T13:26:22Z</dcterms:created>
  <dcterms:modified xsi:type="dcterms:W3CDTF">2014-08-24T14:22:22Z</dcterms:modified>
</cp:coreProperties>
</file>